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73"/>
  </p:notesMasterIdLst>
  <p:handoutMasterIdLst>
    <p:handoutMasterId r:id="rId74"/>
  </p:handoutMasterIdLst>
  <p:sldIdLst>
    <p:sldId id="1381" r:id="rId5"/>
    <p:sldId id="1412" r:id="rId6"/>
    <p:sldId id="1418" r:id="rId7"/>
    <p:sldId id="1421" r:id="rId8"/>
    <p:sldId id="1419" r:id="rId9"/>
    <p:sldId id="1422" r:id="rId10"/>
    <p:sldId id="1420" r:id="rId11"/>
    <p:sldId id="1424" r:id="rId12"/>
    <p:sldId id="1423" r:id="rId13"/>
    <p:sldId id="1425" r:id="rId14"/>
    <p:sldId id="1426" r:id="rId15"/>
    <p:sldId id="1427" r:id="rId16"/>
    <p:sldId id="1428" r:id="rId17"/>
    <p:sldId id="1429" r:id="rId18"/>
    <p:sldId id="1430" r:id="rId19"/>
    <p:sldId id="1431" r:id="rId20"/>
    <p:sldId id="1432" r:id="rId21"/>
    <p:sldId id="1433" r:id="rId22"/>
    <p:sldId id="1434" r:id="rId23"/>
    <p:sldId id="1435" r:id="rId24"/>
    <p:sldId id="1436" r:id="rId25"/>
    <p:sldId id="1437" r:id="rId26"/>
    <p:sldId id="1438" r:id="rId27"/>
    <p:sldId id="1439" r:id="rId28"/>
    <p:sldId id="1440" r:id="rId29"/>
    <p:sldId id="1442" r:id="rId30"/>
    <p:sldId id="1443" r:id="rId31"/>
    <p:sldId id="1444" r:id="rId32"/>
    <p:sldId id="1445" r:id="rId33"/>
    <p:sldId id="1441" r:id="rId34"/>
    <p:sldId id="1446" r:id="rId35"/>
    <p:sldId id="1447" r:id="rId36"/>
    <p:sldId id="1448" r:id="rId37"/>
    <p:sldId id="1449" r:id="rId38"/>
    <p:sldId id="1450" r:id="rId39"/>
    <p:sldId id="1451" r:id="rId40"/>
    <p:sldId id="1452" r:id="rId41"/>
    <p:sldId id="1453" r:id="rId42"/>
    <p:sldId id="1454" r:id="rId43"/>
    <p:sldId id="1455" r:id="rId44"/>
    <p:sldId id="1456" r:id="rId45"/>
    <p:sldId id="1461" r:id="rId46"/>
    <p:sldId id="1457" r:id="rId47"/>
    <p:sldId id="1458" r:id="rId48"/>
    <p:sldId id="1459" r:id="rId49"/>
    <p:sldId id="1460" r:id="rId50"/>
    <p:sldId id="1462" r:id="rId51"/>
    <p:sldId id="1463" r:id="rId52"/>
    <p:sldId id="1464" r:id="rId53"/>
    <p:sldId id="1465" r:id="rId54"/>
    <p:sldId id="1466" r:id="rId55"/>
    <p:sldId id="1467" r:id="rId56"/>
    <p:sldId id="1468" r:id="rId57"/>
    <p:sldId id="1469" r:id="rId58"/>
    <p:sldId id="1470" r:id="rId59"/>
    <p:sldId id="1471" r:id="rId60"/>
    <p:sldId id="1472" r:id="rId61"/>
    <p:sldId id="1473" r:id="rId62"/>
    <p:sldId id="1475" r:id="rId63"/>
    <p:sldId id="1476" r:id="rId64"/>
    <p:sldId id="1481" r:id="rId65"/>
    <p:sldId id="1482" r:id="rId66"/>
    <p:sldId id="1483" r:id="rId67"/>
    <p:sldId id="1485" r:id="rId68"/>
    <p:sldId id="1416" r:id="rId69"/>
    <p:sldId id="1417" r:id="rId70"/>
    <p:sldId id="1414" r:id="rId71"/>
    <p:sldId id="1132" r:id="rId7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s" id="{72C470A1-A7E7-4D11-956B-23A5A319DC22}">
          <p14:sldIdLst>
            <p14:sldId id="1381"/>
            <p14:sldId id="1412"/>
            <p14:sldId id="1418"/>
          </p14:sldIdLst>
        </p14:section>
        <p14:section name="Intro" id="{F35336BE-6991-478D-A1B1-9D82B0A7B007}">
          <p14:sldIdLst>
            <p14:sldId id="1421"/>
            <p14:sldId id="1419"/>
            <p14:sldId id="1422"/>
            <p14:sldId id="1420"/>
            <p14:sldId id="1424"/>
            <p14:sldId id="1423"/>
            <p14:sldId id="1425"/>
            <p14:sldId id="1426"/>
            <p14:sldId id="1427"/>
            <p14:sldId id="1428"/>
            <p14:sldId id="1429"/>
            <p14:sldId id="1430"/>
            <p14:sldId id="1431"/>
            <p14:sldId id="1432"/>
            <p14:sldId id="1433"/>
            <p14:sldId id="1434"/>
            <p14:sldId id="1435"/>
            <p14:sldId id="1436"/>
            <p14:sldId id="1437"/>
            <p14:sldId id="1438"/>
            <p14:sldId id="1439"/>
            <p14:sldId id="1440"/>
            <p14:sldId id="1442"/>
            <p14:sldId id="1443"/>
            <p14:sldId id="1444"/>
            <p14:sldId id="1445"/>
            <p14:sldId id="1441"/>
            <p14:sldId id="1446"/>
            <p14:sldId id="1447"/>
            <p14:sldId id="1448"/>
            <p14:sldId id="1449"/>
            <p14:sldId id="1450"/>
            <p14:sldId id="1451"/>
            <p14:sldId id="1452"/>
            <p14:sldId id="1453"/>
            <p14:sldId id="1454"/>
            <p14:sldId id="1455"/>
          </p14:sldIdLst>
        </p14:section>
        <p14:section name="Do it using MTM &amp; TFS" id="{1AC10ED0-560A-482E-BF11-81C2D4C83F82}">
          <p14:sldIdLst>
            <p14:sldId id="1456"/>
            <p14:sldId id="1461"/>
            <p14:sldId id="1457"/>
            <p14:sldId id="1458"/>
            <p14:sldId id="1459"/>
            <p14:sldId id="1460"/>
            <p14:sldId id="1462"/>
            <p14:sldId id="1463"/>
            <p14:sldId id="1464"/>
            <p14:sldId id="1465"/>
            <p14:sldId id="1466"/>
            <p14:sldId id="1467"/>
            <p14:sldId id="1468"/>
            <p14:sldId id="1469"/>
            <p14:sldId id="1470"/>
            <p14:sldId id="1471"/>
            <p14:sldId id="1472"/>
            <p14:sldId id="1473"/>
            <p14:sldId id="1475"/>
            <p14:sldId id="1476"/>
          </p14:sldIdLst>
        </p14:section>
        <p14:section name="Closing" id="{01B429ED-AD23-4ED2-A544-3EC963A91AE8}">
          <p14:sldIdLst>
            <p14:sldId id="1481"/>
            <p14:sldId id="1482"/>
            <p14:sldId id="1483"/>
            <p14:sldId id="1485"/>
          </p14:sldIdLst>
        </p14:section>
        <p14:section name="Ending stuff" id="{D0FADB5C-CCF6-46BB-A458-EFBFBEE32EA5}">
          <p14:sldIdLst>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8" autoAdjust="0"/>
    <p:restoredTop sz="95730" autoAdjust="0"/>
  </p:normalViewPr>
  <p:slideViewPr>
    <p:cSldViewPr snapToObjects="1">
      <p:cViewPr varScale="1">
        <p:scale>
          <a:sx n="119" d="100"/>
          <a:sy n="119" d="100"/>
        </p:scale>
        <p:origin x="84" y="17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20445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65</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66</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67</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ust some text">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11889564" cy="6478588"/>
          </a:xfrm>
        </p:spPr>
        <p:txBody>
          <a:bodyPr anchor="ct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999450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81" r:id="rId12"/>
    <p:sldLayoutId id="2147484212" r:id="rId13"/>
    <p:sldLayoutId id="2147484086" r:id="rId14"/>
    <p:sldLayoutId id="2147484211" r:id="rId15"/>
    <p:sldLayoutId id="2147484100" r:id="rId16"/>
    <p:sldLayoutId id="2147484213" r:id="rId17"/>
    <p:sldLayoutId id="2147484089" r:id="rId18"/>
    <p:sldLayoutId id="2147484214" r:id="rId19"/>
    <p:sldLayoutId id="2147484092" r:id="rId20"/>
    <p:sldLayoutId id="2147484190" r:id="rId21"/>
    <p:sldLayoutId id="2147484195" r:id="rId22"/>
    <p:sldLayoutId id="2147484209" r:id="rId23"/>
    <p:sldLayoutId id="2147484196" r:id="rId24"/>
    <p:sldLayoutId id="2147484208" r:id="rId25"/>
    <p:sldLayoutId id="2147484192" r:id="rId26"/>
    <p:sldLayoutId id="2147484093" r:id="rId27"/>
    <p:sldLayoutId id="2147484127" r:id="rId28"/>
    <p:sldLayoutId id="2147484128" r:id="rId29"/>
    <p:sldLayoutId id="2147484129" r:id="rId30"/>
    <p:sldLayoutId id="2147484203" r:id="rId31"/>
    <p:sldLayoutId id="2147484272"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br>
              <a:rPr lang="en-US" dirty="0" smtClean="0"/>
            </a:br>
            <a:r>
              <a:rPr lang="en-US" dirty="0" smtClean="0"/>
              <a:t>Write an app of dubious quality.</a:t>
            </a:r>
            <a:endParaRPr lang="en-US" dirty="0"/>
          </a:p>
        </p:txBody>
      </p:sp>
    </p:spTree>
    <p:extLst>
      <p:ext uri="{BB962C8B-B14F-4D97-AF65-F5344CB8AC3E}">
        <p14:creationId xmlns:p14="http://schemas.microsoft.com/office/powerpoint/2010/main" val="3087311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br>
              <a:rPr lang="en-US" dirty="0" smtClean="0"/>
            </a:br>
            <a:r>
              <a:rPr lang="en-US" dirty="0" smtClean="0"/>
              <a:t>Throw said app into the magical </a:t>
            </a:r>
            <a:br>
              <a:rPr lang="en-US" dirty="0" smtClean="0"/>
            </a:br>
            <a:r>
              <a:rPr lang="en-US" dirty="0" smtClean="0"/>
              <a:t>black box of QA.</a:t>
            </a:r>
            <a:endParaRPr lang="en-US" dirty="0"/>
          </a:p>
        </p:txBody>
      </p:sp>
    </p:spTree>
    <p:extLst>
      <p:ext uri="{BB962C8B-B14F-4D97-AF65-F5344CB8AC3E}">
        <p14:creationId xmlns:p14="http://schemas.microsoft.com/office/powerpoint/2010/main" val="404947567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a:t>
            </a:r>
            <a:br>
              <a:rPr lang="en-US" dirty="0" smtClean="0"/>
            </a:br>
            <a:r>
              <a:rPr lang="en-US" dirty="0" smtClean="0"/>
              <a:t>Receive bugs.</a:t>
            </a:r>
            <a:endParaRPr lang="en-US" dirty="0"/>
          </a:p>
        </p:txBody>
      </p:sp>
    </p:spTree>
    <p:extLst>
      <p:ext uri="{BB962C8B-B14F-4D97-AF65-F5344CB8AC3E}">
        <p14:creationId xmlns:p14="http://schemas.microsoft.com/office/powerpoint/2010/main" val="323148680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3b:</a:t>
            </a:r>
            <a:br>
              <a:rPr lang="en-US" dirty="0" smtClean="0"/>
            </a:br>
            <a:r>
              <a:rPr lang="en-US" dirty="0" smtClean="0"/>
              <a:t>(</a:t>
            </a:r>
            <a:r>
              <a:rPr lang="en-US" dirty="0" err="1" smtClean="0"/>
              <a:t>Grrrrrr</a:t>
            </a:r>
            <a:r>
              <a:rPr lang="en-US" dirty="0" smtClean="0"/>
              <a:t>.)</a:t>
            </a:r>
            <a:endParaRPr lang="en-US" dirty="0"/>
          </a:p>
        </p:txBody>
      </p:sp>
    </p:spTree>
    <p:extLst>
      <p:ext uri="{BB962C8B-B14F-4D97-AF65-F5344CB8AC3E}">
        <p14:creationId xmlns:p14="http://schemas.microsoft.com/office/powerpoint/2010/main" val="202150929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a:t>
            </a:r>
            <a:br>
              <a:rPr lang="en-US" dirty="0" smtClean="0"/>
            </a:br>
            <a:r>
              <a:rPr lang="en-US" dirty="0" smtClean="0"/>
              <a:t>Fix the bugs.</a:t>
            </a:r>
            <a:endParaRPr lang="en-US" dirty="0"/>
          </a:p>
        </p:txBody>
      </p:sp>
    </p:spTree>
    <p:extLst>
      <p:ext uri="{BB962C8B-B14F-4D97-AF65-F5344CB8AC3E}">
        <p14:creationId xmlns:p14="http://schemas.microsoft.com/office/powerpoint/2010/main" val="31857739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a:t>
            </a:r>
            <a:br>
              <a:rPr lang="en-US" dirty="0" smtClean="0"/>
            </a:br>
            <a:r>
              <a:rPr lang="en-US" dirty="0" smtClean="0"/>
              <a:t>Chuck the marginally less crummy app back at QA.</a:t>
            </a:r>
            <a:endParaRPr lang="en-US" dirty="0"/>
          </a:p>
        </p:txBody>
      </p:sp>
    </p:spTree>
    <p:extLst>
      <p:ext uri="{BB962C8B-B14F-4D97-AF65-F5344CB8AC3E}">
        <p14:creationId xmlns:p14="http://schemas.microsoft.com/office/powerpoint/2010/main" val="114211772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a:t>
            </a:r>
            <a:br>
              <a:rPr lang="en-US" dirty="0" smtClean="0"/>
            </a:br>
            <a:r>
              <a:rPr lang="en-US" dirty="0" smtClean="0"/>
              <a:t>More bugs.</a:t>
            </a:r>
            <a:endParaRPr lang="en-US" dirty="0"/>
          </a:p>
        </p:txBody>
      </p:sp>
    </p:spTree>
    <p:extLst>
      <p:ext uri="{BB962C8B-B14F-4D97-AF65-F5344CB8AC3E}">
        <p14:creationId xmlns:p14="http://schemas.microsoft.com/office/powerpoint/2010/main" val="7296619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11261"/>
            <a:ext cx="11889564" cy="4572001"/>
          </a:xfrm>
        </p:spPr>
        <p:txBody>
          <a:bodyPr/>
          <a:lstStyle/>
          <a:p>
            <a:r>
              <a:rPr lang="en-US" dirty="0" smtClean="0"/>
              <a:t>Step 7:</a:t>
            </a:r>
            <a:br>
              <a:rPr lang="en-US" dirty="0" smtClean="0"/>
            </a:br>
            <a:r>
              <a:rPr lang="en-US" dirty="0" smtClean="0"/>
              <a:t>Repeat until no more bugs.* </a:t>
            </a:r>
            <a:endParaRPr lang="en-US" dirty="0"/>
          </a:p>
        </p:txBody>
      </p:sp>
      <p:sp>
        <p:nvSpPr>
          <p:cNvPr id="3" name="TextBox 2"/>
          <p:cNvSpPr txBox="1"/>
          <p:nvPr/>
        </p:nvSpPr>
        <p:spPr>
          <a:xfrm>
            <a:off x="8504237" y="6240462"/>
            <a:ext cx="37338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latin typeface="+mj-lt"/>
              </a:rPr>
              <a:t>* - or until deadline date</a:t>
            </a:r>
          </a:p>
        </p:txBody>
      </p:sp>
    </p:spTree>
    <p:extLst>
      <p:ext uri="{BB962C8B-B14F-4D97-AF65-F5344CB8AC3E}">
        <p14:creationId xmlns:p14="http://schemas.microsoft.com/office/powerpoint/2010/main" val="617002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7696198" cy="6478588"/>
          </a:xfrm>
        </p:spPr>
        <p:txBody>
          <a:bodyPr/>
          <a:lstStyle/>
          <a:p>
            <a:r>
              <a:rPr lang="en-US" dirty="0" smtClean="0"/>
              <a:t>Step 8:</a:t>
            </a:r>
            <a:br>
              <a:rPr lang="en-US" dirty="0" smtClean="0"/>
            </a:br>
            <a:r>
              <a:rPr lang="en-US" dirty="0" smtClean="0"/>
              <a:t>Eventually release the code into the wild where it is then </a:t>
            </a:r>
            <a:br>
              <a:rPr lang="en-US" dirty="0" smtClean="0"/>
            </a:br>
            <a:r>
              <a:rPr lang="en-US" strike="sngStrike" dirty="0" smtClean="0"/>
              <a:t>devoured by wolves</a:t>
            </a:r>
            <a:r>
              <a:rPr lang="en-US" dirty="0" smtClean="0"/>
              <a:t/>
            </a:r>
            <a:br>
              <a:rPr lang="en-US" dirty="0" smtClean="0"/>
            </a:br>
            <a:r>
              <a:rPr lang="en-US" dirty="0" smtClean="0"/>
              <a:t>used by users who send the </a:t>
            </a:r>
            <a:r>
              <a:rPr lang="en-US" i="1" dirty="0" smtClean="0"/>
              <a:t>actual</a:t>
            </a:r>
            <a:r>
              <a:rPr lang="en-US" dirty="0" smtClean="0"/>
              <a:t> bugs.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237" y="342106"/>
            <a:ext cx="4148527" cy="6384925"/>
          </a:xfrm>
          <a:prstGeom prst="rect">
            <a:avLst/>
          </a:prstGeom>
        </p:spPr>
      </p:pic>
    </p:spTree>
    <p:extLst>
      <p:ext uri="{BB962C8B-B14F-4D97-AF65-F5344CB8AC3E}">
        <p14:creationId xmlns:p14="http://schemas.microsoft.com/office/powerpoint/2010/main" val="117665245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familiar?</a:t>
            </a:r>
            <a:endParaRPr lang="en-US" dirty="0"/>
          </a:p>
        </p:txBody>
      </p:sp>
    </p:spTree>
    <p:extLst>
      <p:ext uri="{BB962C8B-B14F-4D97-AF65-F5344CB8AC3E}">
        <p14:creationId xmlns:p14="http://schemas.microsoft.com/office/powerpoint/2010/main" val="210329338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Using Functional, Exploratory and Acceptance Testing to Release with Confidence</a:t>
            </a:r>
            <a:endParaRPr lang="en-US" sz="4000" dirty="0"/>
          </a:p>
        </p:txBody>
      </p:sp>
      <p:sp>
        <p:nvSpPr>
          <p:cNvPr id="3" name="Text Placeholder 2"/>
          <p:cNvSpPr>
            <a:spLocks noGrp="1"/>
          </p:cNvSpPr>
          <p:nvPr>
            <p:ph type="body" sz="quarter" idx="14"/>
          </p:nvPr>
        </p:nvSpPr>
        <p:spPr/>
        <p:txBody>
          <a:bodyPr/>
          <a:lstStyle/>
          <a:p>
            <a:r>
              <a:rPr lang="en-US" dirty="0" smtClean="0"/>
              <a:t>Benjamin Day</a:t>
            </a:r>
            <a:endParaRPr lang="en-US" dirty="0"/>
          </a:p>
        </p:txBody>
      </p:sp>
      <p:pic>
        <p:nvPicPr>
          <p:cNvPr id="4" name="Picture 3" descr="MVPLogo_Small"/>
          <p:cNvPicPr>
            <a:picLocks noChangeAspect="1" noChangeArrowheads="1"/>
          </p:cNvPicPr>
          <p:nvPr/>
        </p:nvPicPr>
        <p:blipFill>
          <a:blip r:embed="rId3" cstate="print"/>
          <a:srcRect/>
          <a:stretch>
            <a:fillRect/>
          </a:stretch>
        </p:blipFill>
        <p:spPr bwMode="auto">
          <a:xfrm>
            <a:off x="5837237" y="4487862"/>
            <a:ext cx="714375" cy="1123950"/>
          </a:xfrm>
          <a:prstGeom prst="rect">
            <a:avLst/>
          </a:prstGeom>
          <a:noFill/>
          <a:ln w="9525">
            <a:noFill/>
            <a:miter lim="800000"/>
            <a:headEnd/>
            <a:tailEnd/>
          </a:ln>
        </p:spPr>
      </p:pic>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are you getting so many bugs?</a:t>
            </a:r>
            <a:endParaRPr lang="en-US" dirty="0"/>
          </a:p>
        </p:txBody>
      </p:sp>
    </p:spTree>
    <p:extLst>
      <p:ext uri="{BB962C8B-B14F-4D97-AF65-F5344CB8AC3E}">
        <p14:creationId xmlns:p14="http://schemas.microsoft.com/office/powerpoint/2010/main" val="11353551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many teams,</a:t>
            </a:r>
            <a:br>
              <a:rPr lang="en-US" dirty="0" smtClean="0"/>
            </a:br>
            <a:r>
              <a:rPr lang="en-US" dirty="0" smtClean="0"/>
              <a:t>QA is an unmeasurable afterthought.</a:t>
            </a:r>
            <a:endParaRPr lang="en-US" dirty="0"/>
          </a:p>
        </p:txBody>
      </p:sp>
    </p:spTree>
    <p:extLst>
      <p:ext uri="{BB962C8B-B14F-4D97-AF65-F5344CB8AC3E}">
        <p14:creationId xmlns:p14="http://schemas.microsoft.com/office/powerpoint/2010/main" val="213653522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Delays in </a:t>
            </a:r>
            <a:r>
              <a:rPr lang="en-US" dirty="0" err="1" smtClean="0"/>
              <a:t>dev</a:t>
            </a:r>
            <a:r>
              <a:rPr lang="en-US" dirty="0" smtClean="0"/>
              <a:t> </a:t>
            </a:r>
            <a:r>
              <a:rPr lang="en-US" dirty="0" smtClean="0">
                <a:sym typeface="Wingdings" panose="05000000000000000000" pitchFamily="2" charset="2"/>
              </a:rPr>
              <a:t> </a:t>
            </a:r>
            <a:r>
              <a:rPr lang="en-US" dirty="0" smtClean="0"/>
              <a:t>“</a:t>
            </a:r>
            <a:r>
              <a:rPr lang="en-US" dirty="0" err="1" smtClean="0"/>
              <a:t>kwality</a:t>
            </a:r>
            <a:r>
              <a:rPr lang="en-US" dirty="0" smtClean="0"/>
              <a:t> </a:t>
            </a:r>
            <a:r>
              <a:rPr lang="en-US" dirty="0" err="1" smtClean="0"/>
              <a:t>kode</a:t>
            </a:r>
            <a:r>
              <a:rPr lang="en-US" dirty="0" smtClean="0"/>
              <a:t>”</a:t>
            </a:r>
            <a:endParaRPr lang="en-US" dirty="0"/>
          </a:p>
        </p:txBody>
      </p:sp>
    </p:spTree>
    <p:extLst>
      <p:ext uri="{BB962C8B-B14F-4D97-AF65-F5344CB8AC3E}">
        <p14:creationId xmlns:p14="http://schemas.microsoft.com/office/powerpoint/2010/main" val="12170929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kwality</a:t>
            </a:r>
            <a:r>
              <a:rPr lang="en-US" dirty="0"/>
              <a:t> </a:t>
            </a:r>
            <a:r>
              <a:rPr lang="en-US" dirty="0" err="1"/>
              <a:t>kode</a:t>
            </a:r>
            <a:r>
              <a:rPr lang="en-US" dirty="0" smtClean="0"/>
              <a:t>” </a:t>
            </a:r>
            <a:r>
              <a:rPr lang="en-US" dirty="0" smtClean="0">
                <a:sym typeface="Wingdings" panose="05000000000000000000" pitchFamily="2" charset="2"/>
              </a:rPr>
              <a:t> magical QA</a:t>
            </a:r>
            <a:endParaRPr lang="en-US" dirty="0"/>
          </a:p>
        </p:txBody>
      </p:sp>
    </p:spTree>
    <p:extLst>
      <p:ext uri="{BB962C8B-B14F-4D97-AF65-F5344CB8AC3E}">
        <p14:creationId xmlns:p14="http://schemas.microsoft.com/office/powerpoint/2010/main" val="174512645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6400798" cy="6478588"/>
          </a:xfrm>
        </p:spPr>
        <p:txBody>
          <a:bodyPr/>
          <a:lstStyle/>
          <a:p>
            <a:r>
              <a:rPr lang="en-US" dirty="0" smtClean="0"/>
              <a:t>“We’ve only got 4 minutes to </a:t>
            </a:r>
            <a:r>
              <a:rPr lang="en-US" strike="sngStrike" dirty="0" smtClean="0"/>
              <a:t>save the world</a:t>
            </a:r>
            <a:r>
              <a:rPr lang="en-US" dirty="0" smtClean="0"/>
              <a:t> test the app.”</a:t>
            </a:r>
            <a:br>
              <a:rPr lang="en-US" dirty="0" smtClean="0"/>
            </a:br>
            <a:r>
              <a:rPr lang="en-US" sz="2800" dirty="0" smtClean="0"/>
              <a:t>-Madonna</a:t>
            </a:r>
            <a:r>
              <a:rPr lang="en-US" dirty="0" smtClean="0"/>
              <a:t>  </a:t>
            </a:r>
            <a:endParaRPr lang="en-US" dirty="0"/>
          </a:p>
        </p:txBody>
      </p:sp>
      <p:pic>
        <p:nvPicPr>
          <p:cNvPr id="1026" name="Picture 2" descr="http://mymdna.com/wp-content/uploads/2014/03/madon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437" y="1058862"/>
            <a:ext cx="5937249" cy="474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7739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scramble to figure out…</a:t>
            </a:r>
            <a:endParaRPr lang="en-US" dirty="0"/>
          </a:p>
        </p:txBody>
      </p:sp>
    </p:spTree>
    <p:extLst>
      <p:ext uri="{BB962C8B-B14F-4D97-AF65-F5344CB8AC3E}">
        <p14:creationId xmlns:p14="http://schemas.microsoft.com/office/powerpoint/2010/main" val="300292420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50837" y="1287462"/>
            <a:ext cx="11887200" cy="4099584"/>
          </a:xfrm>
        </p:spPr>
        <p:txBody>
          <a:bodyPr/>
          <a:lstStyle/>
          <a:p>
            <a:r>
              <a:rPr lang="en-US" sz="4800" dirty="0"/>
              <a:t>…what needs to be tested</a:t>
            </a:r>
            <a:r>
              <a:rPr lang="en-US" sz="4800" dirty="0" smtClean="0"/>
              <a:t>?</a:t>
            </a:r>
          </a:p>
          <a:p>
            <a:r>
              <a:rPr lang="en-US" sz="4800" dirty="0" smtClean="0"/>
              <a:t>…what’s been tested?</a:t>
            </a:r>
          </a:p>
          <a:p>
            <a:r>
              <a:rPr lang="en-US" sz="4800" dirty="0" smtClean="0"/>
              <a:t>…what works?</a:t>
            </a:r>
          </a:p>
          <a:p>
            <a:r>
              <a:rPr lang="en-US" sz="4800" dirty="0" smtClean="0"/>
              <a:t>…what doesn’t work?</a:t>
            </a:r>
          </a:p>
          <a:p>
            <a:r>
              <a:rPr lang="en-US" sz="4800" dirty="0" smtClean="0"/>
              <a:t>…were the bugs really fixed?</a:t>
            </a:r>
            <a:endParaRPr lang="en-US" sz="4800" dirty="0"/>
          </a:p>
        </p:txBody>
      </p:sp>
    </p:spTree>
    <p:extLst>
      <p:ext uri="{BB962C8B-B14F-4D97-AF65-F5344CB8AC3E}">
        <p14:creationId xmlns:p14="http://schemas.microsoft.com/office/powerpoint/2010/main" val="713222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testing?</a:t>
            </a:r>
            <a:endParaRPr lang="en-US" dirty="0"/>
          </a:p>
        </p:txBody>
      </p:sp>
    </p:spTree>
    <p:extLst>
      <p:ext uri="{BB962C8B-B14F-4D97-AF65-F5344CB8AC3E}">
        <p14:creationId xmlns:p14="http://schemas.microsoft.com/office/powerpoint/2010/main" val="396915993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the user acceptance tests get done?</a:t>
            </a:r>
            <a:endParaRPr lang="en-US" dirty="0"/>
          </a:p>
        </p:txBody>
      </p:sp>
    </p:spTree>
    <p:extLst>
      <p:ext uri="{BB962C8B-B14F-4D97-AF65-F5344CB8AC3E}">
        <p14:creationId xmlns:p14="http://schemas.microsoft.com/office/powerpoint/2010/main" val="389283380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the users even </a:t>
            </a:r>
            <a:r>
              <a:rPr lang="en-US" i="1" dirty="0" smtClean="0"/>
              <a:t>look</a:t>
            </a:r>
            <a:r>
              <a:rPr lang="en-US" dirty="0" smtClean="0"/>
              <a:t> at this thing?</a:t>
            </a:r>
            <a:endParaRPr lang="en-US" dirty="0"/>
          </a:p>
        </p:txBody>
      </p:sp>
    </p:spTree>
    <p:extLst>
      <p:ext uri="{BB962C8B-B14F-4D97-AF65-F5344CB8AC3E}">
        <p14:creationId xmlns:p14="http://schemas.microsoft.com/office/powerpoint/2010/main" val="182001749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Benjamin Day</a:t>
            </a:r>
            <a:endParaRPr lang="en-US" dirty="0"/>
          </a:p>
        </p:txBody>
      </p:sp>
      <p:sp>
        <p:nvSpPr>
          <p:cNvPr id="5" name="Text Placeholder 4"/>
          <p:cNvSpPr>
            <a:spLocks noGrp="1"/>
          </p:cNvSpPr>
          <p:nvPr>
            <p:ph type="body" sz="quarter" idx="11"/>
          </p:nvPr>
        </p:nvSpPr>
        <p:spPr>
          <a:xfrm>
            <a:off x="274639" y="1212849"/>
            <a:ext cx="11889564" cy="6032421"/>
          </a:xfrm>
        </p:spPr>
        <p:txBody>
          <a:bodyPr/>
          <a:lstStyle/>
          <a:p>
            <a:r>
              <a:rPr lang="en-US" dirty="0"/>
              <a:t>Brookline, MA</a:t>
            </a:r>
          </a:p>
          <a:p>
            <a:r>
              <a:rPr lang="en-US" dirty="0"/>
              <a:t>Consultant, Coach, &amp; Trainer</a:t>
            </a:r>
          </a:p>
          <a:p>
            <a:r>
              <a:rPr lang="en-US" dirty="0"/>
              <a:t>Microsoft MVP for Visual Studio ALM</a:t>
            </a:r>
          </a:p>
          <a:p>
            <a:r>
              <a:rPr lang="en-US" dirty="0"/>
              <a:t>Team Foundation Server, Software Testing, </a:t>
            </a:r>
            <a:br>
              <a:rPr lang="en-US" dirty="0"/>
            </a:br>
            <a:r>
              <a:rPr lang="en-US" dirty="0"/>
              <a:t>Scrum, Software Architecture</a:t>
            </a:r>
          </a:p>
          <a:p>
            <a:r>
              <a:rPr lang="en-US" dirty="0"/>
              <a:t>Scrum.org Classes</a:t>
            </a:r>
          </a:p>
          <a:p>
            <a:pPr lvl="1"/>
            <a:r>
              <a:rPr lang="en-US" dirty="0"/>
              <a:t>Professional Scrum Developer (PSD)</a:t>
            </a:r>
          </a:p>
          <a:p>
            <a:pPr lvl="1"/>
            <a:r>
              <a:rPr lang="en-US" dirty="0"/>
              <a:t>Professional Scrum Foundations (PSF)</a:t>
            </a:r>
          </a:p>
          <a:p>
            <a:r>
              <a:rPr lang="en-US" dirty="0"/>
              <a:t>www.benday.com, benday@benday.com, @</a:t>
            </a:r>
            <a:r>
              <a:rPr lang="en-US" dirty="0" err="1"/>
              <a:t>benday</a:t>
            </a:r>
            <a:endParaRPr lang="en-US" dirty="0"/>
          </a:p>
          <a:p>
            <a:endParaRPr lang="en-US" dirty="0"/>
          </a:p>
        </p:txBody>
      </p:sp>
      <p:pic>
        <p:nvPicPr>
          <p:cNvPr id="6" name="Picture 5" descr="bendayLogo"/>
          <p:cNvPicPr>
            <a:picLocks noChangeAspect="1" noChangeArrowheads="1"/>
          </p:cNvPicPr>
          <p:nvPr/>
        </p:nvPicPr>
        <p:blipFill>
          <a:blip r:embed="rId2" cstate="print"/>
          <a:srcRect/>
          <a:stretch>
            <a:fillRect/>
          </a:stretch>
        </p:blipFill>
        <p:spPr bwMode="auto">
          <a:xfrm>
            <a:off x="6810840" y="1541378"/>
            <a:ext cx="4542960" cy="917575"/>
          </a:xfrm>
          <a:prstGeom prst="rect">
            <a:avLst/>
          </a:prstGeom>
          <a:noFill/>
          <a:ln w="9525">
            <a:noFill/>
            <a:miter lim="800000"/>
            <a:headEnd/>
            <a:tailEnd/>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870" y="4746329"/>
            <a:ext cx="4194495" cy="914400"/>
          </a:xfrm>
          <a:prstGeom prst="rect">
            <a:avLst/>
          </a:prstGeom>
        </p:spPr>
      </p:pic>
    </p:spTree>
    <p:extLst>
      <p:ext uri="{BB962C8B-B14F-4D97-AF65-F5344CB8AC3E}">
        <p14:creationId xmlns:p14="http://schemas.microsoft.com/office/powerpoint/2010/main" val="65577828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Basically, </a:t>
            </a:r>
            <a:br>
              <a:rPr lang="en-US" dirty="0" smtClean="0"/>
            </a:br>
            <a:r>
              <a:rPr lang="en-US" dirty="0" smtClean="0"/>
              <a:t>are we good to go?</a:t>
            </a:r>
            <a:endParaRPr lang="en-US" dirty="0"/>
          </a:p>
        </p:txBody>
      </p:sp>
    </p:spTree>
    <p:extLst>
      <p:ext uri="{BB962C8B-B14F-4D97-AF65-F5344CB8AC3E}">
        <p14:creationId xmlns:p14="http://schemas.microsoft.com/office/powerpoint/2010/main" val="212776116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Feeling overwhelmed?</a:t>
            </a:r>
            <a:endParaRPr lang="en-US" dirty="0"/>
          </a:p>
        </p:txBody>
      </p:sp>
    </p:spTree>
    <p:extLst>
      <p:ext uri="{BB962C8B-B14F-4D97-AF65-F5344CB8AC3E}">
        <p14:creationId xmlns:p14="http://schemas.microsoft.com/office/powerpoint/2010/main" val="251373966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Stressed out?</a:t>
            </a:r>
            <a:endParaRPr lang="en-US" dirty="0"/>
          </a:p>
        </p:txBody>
      </p:sp>
    </p:spTree>
    <p:extLst>
      <p:ext uri="{BB962C8B-B14F-4D97-AF65-F5344CB8AC3E}">
        <p14:creationId xmlns:p14="http://schemas.microsoft.com/office/powerpoint/2010/main" val="50100876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feel confident about </a:t>
            </a:r>
            <a:br>
              <a:rPr lang="en-US" dirty="0" smtClean="0"/>
            </a:br>
            <a:r>
              <a:rPr lang="en-US" dirty="0" smtClean="0"/>
              <a:t>releasing this app?</a:t>
            </a:r>
            <a:endParaRPr lang="en-US" dirty="0"/>
          </a:p>
        </p:txBody>
      </p:sp>
    </p:spTree>
    <p:extLst>
      <p:ext uri="{BB962C8B-B14F-4D97-AF65-F5344CB8AC3E}">
        <p14:creationId xmlns:p14="http://schemas.microsoft.com/office/powerpoint/2010/main" val="404215627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doesn’t have to be this way.</a:t>
            </a:r>
            <a:endParaRPr lang="en-US" dirty="0"/>
          </a:p>
        </p:txBody>
      </p:sp>
    </p:spTree>
    <p:extLst>
      <p:ext uri="{BB962C8B-B14F-4D97-AF65-F5344CB8AC3E}">
        <p14:creationId xmlns:p14="http://schemas.microsoft.com/office/powerpoint/2010/main" val="292782951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build-test-release cycle</a:t>
            </a:r>
            <a:br>
              <a:rPr lang="en-US" dirty="0" smtClean="0"/>
            </a:br>
            <a:r>
              <a:rPr lang="en-US" dirty="0" smtClean="0"/>
              <a:t>that works well, you’ll have…</a:t>
            </a:r>
            <a:endParaRPr lang="en-US" dirty="0"/>
          </a:p>
        </p:txBody>
      </p:sp>
    </p:spTree>
    <p:extLst>
      <p:ext uri="{BB962C8B-B14F-4D97-AF65-F5344CB8AC3E}">
        <p14:creationId xmlns:p14="http://schemas.microsoft.com/office/powerpoint/2010/main" val="53912360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a:t>
            </a:r>
            <a:endParaRPr lang="en-US" dirty="0"/>
          </a:p>
        </p:txBody>
      </p:sp>
    </p:spTree>
    <p:extLst>
      <p:ext uri="{BB962C8B-B14F-4D97-AF65-F5344CB8AC3E}">
        <p14:creationId xmlns:p14="http://schemas.microsoft.com/office/powerpoint/2010/main" val="392719460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Traceability.</a:t>
            </a:r>
            <a:endParaRPr lang="en-US" dirty="0"/>
          </a:p>
        </p:txBody>
      </p:sp>
    </p:spTree>
    <p:extLst>
      <p:ext uri="{BB962C8B-B14F-4D97-AF65-F5344CB8AC3E}">
        <p14:creationId xmlns:p14="http://schemas.microsoft.com/office/powerpoint/2010/main" val="219671202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communication.</a:t>
            </a:r>
            <a:endParaRPr lang="en-US" dirty="0"/>
          </a:p>
        </p:txBody>
      </p:sp>
    </p:spTree>
    <p:extLst>
      <p:ext uri="{BB962C8B-B14F-4D97-AF65-F5344CB8AC3E}">
        <p14:creationId xmlns:p14="http://schemas.microsoft.com/office/powerpoint/2010/main" val="333743863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998291"/>
          </a:xfrm>
        </p:spPr>
        <p:txBody>
          <a:bodyPr/>
          <a:lstStyle/>
          <a:p>
            <a:r>
              <a:rPr lang="en-US" dirty="0" smtClean="0"/>
              <a:t>Transparency</a:t>
            </a:r>
          </a:p>
          <a:p>
            <a:pPr lvl="1"/>
            <a:r>
              <a:rPr lang="en-US" dirty="0" smtClean="0"/>
              <a:t>Everyone knows what’s going on</a:t>
            </a:r>
          </a:p>
          <a:p>
            <a:endParaRPr lang="en-US" dirty="0"/>
          </a:p>
          <a:p>
            <a:r>
              <a:rPr lang="en-US" dirty="0" smtClean="0"/>
              <a:t>Traceability</a:t>
            </a:r>
          </a:p>
          <a:p>
            <a:pPr lvl="1"/>
            <a:r>
              <a:rPr lang="en-US" dirty="0" smtClean="0"/>
              <a:t>Test plan is known &amp; what’s tested is known</a:t>
            </a:r>
          </a:p>
          <a:p>
            <a:endParaRPr lang="en-US" dirty="0"/>
          </a:p>
          <a:p>
            <a:r>
              <a:rPr lang="en-US" dirty="0" smtClean="0"/>
              <a:t>Team Communication</a:t>
            </a:r>
          </a:p>
          <a:p>
            <a:pPr lvl="1"/>
            <a:r>
              <a:rPr lang="en-US" dirty="0" smtClean="0"/>
              <a:t>Bugs, requirements, test plans, etc. is shared/discussed by </a:t>
            </a:r>
            <a:br>
              <a:rPr lang="en-US" dirty="0" smtClean="0"/>
            </a:br>
            <a:r>
              <a:rPr lang="en-US" dirty="0" err="1" smtClean="0"/>
              <a:t>devs</a:t>
            </a:r>
            <a:r>
              <a:rPr lang="en-US" dirty="0" smtClean="0"/>
              <a:t>, testers, management, and stakeholders.</a:t>
            </a:r>
            <a:endParaRPr lang="en-US" dirty="0"/>
          </a:p>
        </p:txBody>
      </p:sp>
      <p:sp>
        <p:nvSpPr>
          <p:cNvPr id="3" name="Title 2"/>
          <p:cNvSpPr>
            <a:spLocks noGrp="1"/>
          </p:cNvSpPr>
          <p:nvPr>
            <p:ph type="title"/>
          </p:nvPr>
        </p:nvSpPr>
        <p:spPr/>
        <p:txBody>
          <a:bodyPr/>
          <a:lstStyle/>
          <a:p>
            <a:r>
              <a:rPr lang="en-US" dirty="0" smtClean="0"/>
              <a:t>When it works…</a:t>
            </a:r>
            <a:endParaRPr lang="en-US" dirty="0"/>
          </a:p>
        </p:txBody>
      </p:sp>
    </p:spTree>
    <p:extLst>
      <p:ext uri="{BB962C8B-B14F-4D97-AF65-F5344CB8AC3E}">
        <p14:creationId xmlns:p14="http://schemas.microsoft.com/office/powerpoint/2010/main" val="368452724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title for this talk is long.</a:t>
            </a:r>
            <a:endParaRPr lang="en-US" dirty="0"/>
          </a:p>
        </p:txBody>
      </p:sp>
    </p:spTree>
    <p:extLst>
      <p:ext uri="{BB962C8B-B14F-4D97-AF65-F5344CB8AC3E}">
        <p14:creationId xmlns:p14="http://schemas.microsoft.com/office/powerpoint/2010/main" val="381049403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goal:</a:t>
            </a:r>
            <a:br>
              <a:rPr lang="en-US" dirty="0" smtClean="0"/>
            </a:br>
            <a:r>
              <a:rPr lang="en-US" dirty="0" smtClean="0"/>
              <a:t>Release your code and know it’s been tested and how.</a:t>
            </a:r>
            <a:endParaRPr lang="en-US" dirty="0"/>
          </a:p>
        </p:txBody>
      </p:sp>
    </p:spTree>
    <p:extLst>
      <p:ext uri="{BB962C8B-B14F-4D97-AF65-F5344CB8AC3E}">
        <p14:creationId xmlns:p14="http://schemas.microsoft.com/office/powerpoint/2010/main" val="387924187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are the steps to do this with</a:t>
            </a:r>
            <a:br>
              <a:rPr lang="en-US" dirty="0" smtClean="0"/>
            </a:br>
            <a:r>
              <a:rPr lang="en-US" dirty="0" smtClean="0"/>
              <a:t>Team Foundation Server &amp; </a:t>
            </a:r>
            <a:br>
              <a:rPr lang="en-US" dirty="0" smtClean="0"/>
            </a:br>
            <a:r>
              <a:rPr lang="en-US" dirty="0" smtClean="0"/>
              <a:t>Microsoft Test Manager.</a:t>
            </a:r>
            <a:endParaRPr lang="en-US" dirty="0"/>
          </a:p>
        </p:txBody>
      </p:sp>
    </p:spTree>
    <p:extLst>
      <p:ext uri="{BB962C8B-B14F-4D97-AF65-F5344CB8AC3E}">
        <p14:creationId xmlns:p14="http://schemas.microsoft.com/office/powerpoint/2010/main" val="302117687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the plan.</a:t>
            </a:r>
            <a:endParaRPr lang="en-US" dirty="0"/>
          </a:p>
        </p:txBody>
      </p:sp>
    </p:spTree>
    <p:extLst>
      <p:ext uri="{BB962C8B-B14F-4D97-AF65-F5344CB8AC3E}">
        <p14:creationId xmlns:p14="http://schemas.microsoft.com/office/powerpoint/2010/main" val="420297552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072158"/>
          </a:xfrm>
        </p:spPr>
        <p:txBody>
          <a:bodyPr/>
          <a:lstStyle/>
          <a:p>
            <a:r>
              <a:rPr lang="en-US" dirty="0" smtClean="0"/>
              <a:t>Create a test suite &amp; test cases for it.</a:t>
            </a:r>
          </a:p>
          <a:p>
            <a:endParaRPr lang="en-US" dirty="0" smtClean="0"/>
          </a:p>
          <a:p>
            <a:r>
              <a:rPr lang="en-US" dirty="0" smtClean="0"/>
              <a:t>The test cases describe the steps.</a:t>
            </a:r>
          </a:p>
          <a:p>
            <a:pPr lvl="1"/>
            <a:r>
              <a:rPr lang="en-US" dirty="0" smtClean="0"/>
              <a:t>Readable by all</a:t>
            </a:r>
          </a:p>
          <a:p>
            <a:pPr lvl="1"/>
            <a:endParaRPr lang="en-US" dirty="0"/>
          </a:p>
          <a:p>
            <a:r>
              <a:rPr lang="en-US" dirty="0" smtClean="0"/>
              <a:t>It’ll be in TFS</a:t>
            </a:r>
          </a:p>
          <a:p>
            <a:pPr lvl="1"/>
            <a:r>
              <a:rPr lang="en-US" dirty="0" smtClean="0"/>
              <a:t>Collaborate</a:t>
            </a:r>
          </a:p>
          <a:p>
            <a:pPr lvl="1"/>
            <a:endParaRPr lang="en-US" dirty="0"/>
          </a:p>
          <a:p>
            <a:r>
              <a:rPr lang="en-US" dirty="0" smtClean="0"/>
              <a:t>Encourage your developers to look at it.</a:t>
            </a:r>
            <a:endParaRPr lang="en-US" dirty="0"/>
          </a:p>
        </p:txBody>
      </p:sp>
      <p:sp>
        <p:nvSpPr>
          <p:cNvPr id="3" name="Title 2"/>
          <p:cNvSpPr>
            <a:spLocks noGrp="1"/>
          </p:cNvSpPr>
          <p:nvPr>
            <p:ph type="title"/>
          </p:nvPr>
        </p:nvSpPr>
        <p:spPr/>
        <p:txBody>
          <a:bodyPr/>
          <a:lstStyle/>
          <a:p>
            <a:r>
              <a:rPr lang="en-US" dirty="0" smtClean="0"/>
              <a:t>When you get new functionality…</a:t>
            </a:r>
            <a:endParaRPr lang="en-US" dirty="0"/>
          </a:p>
        </p:txBody>
      </p:sp>
    </p:spTree>
    <p:extLst>
      <p:ext uri="{BB962C8B-B14F-4D97-AF65-F5344CB8AC3E}">
        <p14:creationId xmlns:p14="http://schemas.microsoft.com/office/powerpoint/2010/main" val="156160452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01314"/>
          </a:xfrm>
        </p:spPr>
        <p:txBody>
          <a:bodyPr/>
          <a:lstStyle/>
          <a:p>
            <a:r>
              <a:rPr lang="en-US" dirty="0" smtClean="0"/>
              <a:t>Test using TFS’s web-based test tools</a:t>
            </a:r>
          </a:p>
          <a:p>
            <a:endParaRPr lang="en-US" dirty="0" smtClean="0"/>
          </a:p>
          <a:p>
            <a:r>
              <a:rPr lang="en-US" dirty="0" smtClean="0"/>
              <a:t>Test using Microsoft Test Manager (MTM)</a:t>
            </a:r>
          </a:p>
          <a:p>
            <a:endParaRPr lang="en-US" dirty="0" smtClean="0"/>
          </a:p>
          <a:p>
            <a:r>
              <a:rPr lang="en-US" dirty="0" smtClean="0"/>
              <a:t>Helps you to follow the test plan</a:t>
            </a:r>
          </a:p>
          <a:p>
            <a:endParaRPr lang="en-US" dirty="0"/>
          </a:p>
          <a:p>
            <a:r>
              <a:rPr lang="en-US" dirty="0" smtClean="0"/>
              <a:t>Helps you to record bugs</a:t>
            </a:r>
            <a:endParaRPr lang="en-US" dirty="0"/>
          </a:p>
        </p:txBody>
      </p:sp>
      <p:sp>
        <p:nvSpPr>
          <p:cNvPr id="3" name="Title 2"/>
          <p:cNvSpPr>
            <a:spLocks noGrp="1"/>
          </p:cNvSpPr>
          <p:nvPr>
            <p:ph type="title"/>
          </p:nvPr>
        </p:nvSpPr>
        <p:spPr/>
        <p:txBody>
          <a:bodyPr/>
          <a:lstStyle/>
          <a:p>
            <a:r>
              <a:rPr lang="en-US" dirty="0" smtClean="0"/>
              <a:t>When you’re ready to test…</a:t>
            </a:r>
            <a:endParaRPr lang="en-US" dirty="0"/>
          </a:p>
        </p:txBody>
      </p:sp>
    </p:spTree>
    <p:extLst>
      <p:ext uri="{BB962C8B-B14F-4D97-AF65-F5344CB8AC3E}">
        <p14:creationId xmlns:p14="http://schemas.microsoft.com/office/powerpoint/2010/main" val="398480767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355312"/>
          </a:xfrm>
        </p:spPr>
        <p:txBody>
          <a:bodyPr/>
          <a:lstStyle/>
          <a:p>
            <a:r>
              <a:rPr lang="en-US" dirty="0" smtClean="0"/>
              <a:t>Use TFS to track the testing effort</a:t>
            </a:r>
          </a:p>
          <a:p>
            <a:endParaRPr lang="en-US" dirty="0"/>
          </a:p>
          <a:p>
            <a:r>
              <a:rPr lang="en-US" dirty="0" smtClean="0"/>
              <a:t>Assign test cases to individuals</a:t>
            </a:r>
          </a:p>
          <a:p>
            <a:endParaRPr lang="en-US" dirty="0"/>
          </a:p>
          <a:p>
            <a:r>
              <a:rPr lang="en-US" dirty="0" smtClean="0"/>
              <a:t>Encourage stakeholders to review and run user acceptance tests</a:t>
            </a:r>
          </a:p>
          <a:p>
            <a:endParaRPr lang="en-US" dirty="0"/>
          </a:p>
          <a:p>
            <a:r>
              <a:rPr lang="en-US" dirty="0" smtClean="0"/>
              <a:t>Export / print test cases</a:t>
            </a:r>
            <a:endParaRPr lang="en-US" dirty="0"/>
          </a:p>
        </p:txBody>
      </p:sp>
      <p:sp>
        <p:nvSpPr>
          <p:cNvPr id="3" name="Title 2"/>
          <p:cNvSpPr>
            <a:spLocks noGrp="1"/>
          </p:cNvSpPr>
          <p:nvPr>
            <p:ph type="title"/>
          </p:nvPr>
        </p:nvSpPr>
        <p:spPr/>
        <p:txBody>
          <a:bodyPr/>
          <a:lstStyle/>
          <a:p>
            <a:r>
              <a:rPr lang="en-US" dirty="0" smtClean="0"/>
              <a:t>While you’re testing…</a:t>
            </a:r>
            <a:endParaRPr lang="en-US" dirty="0"/>
          </a:p>
        </p:txBody>
      </p:sp>
    </p:spTree>
    <p:extLst>
      <p:ext uri="{BB962C8B-B14F-4D97-AF65-F5344CB8AC3E}">
        <p14:creationId xmlns:p14="http://schemas.microsoft.com/office/powerpoint/2010/main" val="140750550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555093"/>
          </a:xfrm>
        </p:spPr>
        <p:txBody>
          <a:bodyPr/>
          <a:lstStyle/>
          <a:p>
            <a:r>
              <a:rPr lang="en-US" dirty="0" smtClean="0"/>
              <a:t>Minimize testing tedium with MTM’s Action Recordings</a:t>
            </a:r>
          </a:p>
          <a:p>
            <a:endParaRPr lang="en-US" dirty="0"/>
          </a:p>
          <a:p>
            <a:r>
              <a:rPr lang="en-US" dirty="0" smtClean="0"/>
              <a:t>Associate Coded UI tests to test cases</a:t>
            </a:r>
          </a:p>
          <a:p>
            <a:endParaRPr lang="en-US" dirty="0"/>
          </a:p>
          <a:p>
            <a:r>
              <a:rPr lang="en-US" dirty="0" smtClean="0"/>
              <a:t>Automatically run tests against builds in virtual environments</a:t>
            </a:r>
            <a:endParaRPr lang="en-US" dirty="0"/>
          </a:p>
        </p:txBody>
      </p:sp>
      <p:sp>
        <p:nvSpPr>
          <p:cNvPr id="3" name="Title 2"/>
          <p:cNvSpPr>
            <a:spLocks noGrp="1"/>
          </p:cNvSpPr>
          <p:nvPr>
            <p:ph type="title"/>
          </p:nvPr>
        </p:nvSpPr>
        <p:spPr/>
        <p:txBody>
          <a:bodyPr/>
          <a:lstStyle/>
          <a:p>
            <a:r>
              <a:rPr lang="en-US" dirty="0" smtClean="0"/>
              <a:t>Start automating…</a:t>
            </a:r>
            <a:endParaRPr lang="en-US" dirty="0"/>
          </a:p>
        </p:txBody>
      </p:sp>
    </p:spTree>
    <p:extLst>
      <p:ext uri="{BB962C8B-B14F-4D97-AF65-F5344CB8AC3E}">
        <p14:creationId xmlns:p14="http://schemas.microsoft.com/office/powerpoint/2010/main" val="209317209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 y="220662"/>
            <a:ext cx="8229599" cy="1143000"/>
          </a:xfrm>
        </p:spPr>
        <p:txBody>
          <a:bodyPr/>
          <a:lstStyle/>
          <a:p>
            <a:r>
              <a:rPr lang="en-US" b="1" dirty="0" smtClean="0"/>
              <a:t>Demos.</a:t>
            </a:r>
            <a:br>
              <a:rPr lang="en-US" b="1" dirty="0" smtClean="0"/>
            </a:br>
            <a:endParaRPr lang="en-US" dirty="0"/>
          </a:p>
        </p:txBody>
      </p:sp>
      <p:sp>
        <p:nvSpPr>
          <p:cNvPr id="6" name="TextBox 5"/>
          <p:cNvSpPr txBox="1"/>
          <p:nvPr/>
        </p:nvSpPr>
        <p:spPr>
          <a:xfrm>
            <a:off x="350837" y="1897062"/>
            <a:ext cx="6965305" cy="1778949"/>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3200" dirty="0">
                <a:latin typeface="+mj-lt"/>
              </a:rPr>
              <a:t>Create test plans via the web. </a:t>
            </a:r>
            <a:endParaRPr lang="en-US" sz="3200" dirty="0" smtClean="0">
              <a:latin typeface="+mj-lt"/>
            </a:endParaRPr>
          </a:p>
          <a:p>
            <a:pPr marL="342900" indent="-342900">
              <a:lnSpc>
                <a:spcPct val="90000"/>
              </a:lnSpc>
              <a:spcAft>
                <a:spcPts val="600"/>
              </a:spcAft>
              <a:buFont typeface="Arial" panose="020B0604020202020204" pitchFamily="34" charset="0"/>
              <a:buChar char="•"/>
            </a:pPr>
            <a:endParaRPr lang="en-US" sz="3200" dirty="0" smtClean="0">
              <a:latin typeface="+mj-lt"/>
            </a:endParaRPr>
          </a:p>
          <a:p>
            <a:pPr marL="342900" indent="-342900">
              <a:lnSpc>
                <a:spcPct val="90000"/>
              </a:lnSpc>
              <a:spcAft>
                <a:spcPts val="600"/>
              </a:spcAft>
              <a:buFont typeface="Arial" panose="020B0604020202020204" pitchFamily="34" charset="0"/>
              <a:buChar char="•"/>
            </a:pPr>
            <a:r>
              <a:rPr lang="en-US" sz="3200" dirty="0" smtClean="0">
                <a:latin typeface="+mj-lt"/>
              </a:rPr>
              <a:t>Associate </a:t>
            </a:r>
            <a:r>
              <a:rPr lang="en-US" sz="3200" dirty="0">
                <a:latin typeface="+mj-lt"/>
              </a:rPr>
              <a:t>test plans to requirements</a:t>
            </a:r>
            <a:r>
              <a:rPr lang="en-US" sz="3200" dirty="0"/>
              <a:t>.</a:t>
            </a:r>
            <a:endParaRPr lang="en-US" sz="32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61552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343001"/>
          </a:xfrm>
        </p:spPr>
        <p:txBody>
          <a:bodyPr/>
          <a:lstStyle/>
          <a:p>
            <a:r>
              <a:rPr lang="en-US" dirty="0" smtClean="0"/>
              <a:t>Test Plan</a:t>
            </a:r>
          </a:p>
          <a:p>
            <a:pPr lvl="1"/>
            <a:r>
              <a:rPr lang="en-US" dirty="0" smtClean="0"/>
              <a:t>Main container for your testing efforts</a:t>
            </a:r>
          </a:p>
          <a:p>
            <a:pPr lvl="1"/>
            <a:r>
              <a:rPr lang="en-US" dirty="0" smtClean="0"/>
              <a:t>Related to sprint</a:t>
            </a:r>
          </a:p>
          <a:p>
            <a:r>
              <a:rPr lang="en-US" dirty="0" smtClean="0"/>
              <a:t>Test Suite</a:t>
            </a:r>
          </a:p>
          <a:p>
            <a:pPr lvl="1"/>
            <a:r>
              <a:rPr lang="en-US" dirty="0" smtClean="0"/>
              <a:t>Static Suite</a:t>
            </a:r>
          </a:p>
          <a:p>
            <a:pPr lvl="1"/>
            <a:r>
              <a:rPr lang="en-US" dirty="0" smtClean="0"/>
              <a:t>Requirement-based Suite</a:t>
            </a:r>
          </a:p>
          <a:p>
            <a:pPr lvl="1"/>
            <a:r>
              <a:rPr lang="en-US" dirty="0" smtClean="0"/>
              <a:t>Query-based Suite </a:t>
            </a:r>
          </a:p>
          <a:p>
            <a:r>
              <a:rPr lang="en-US" dirty="0" smtClean="0"/>
              <a:t>Test Case</a:t>
            </a:r>
          </a:p>
          <a:p>
            <a:pPr lvl="1"/>
            <a:r>
              <a:rPr lang="en-US" dirty="0" smtClean="0"/>
              <a:t>Instructions and expected outcomes for testing</a:t>
            </a:r>
          </a:p>
          <a:p>
            <a:pPr lvl="1"/>
            <a:r>
              <a:rPr lang="en-US" dirty="0" smtClean="0"/>
              <a:t>Distinct paths through your app</a:t>
            </a:r>
          </a:p>
          <a:p>
            <a:pPr lvl="1"/>
            <a:endParaRPr lang="en-US" dirty="0"/>
          </a:p>
        </p:txBody>
      </p:sp>
      <p:sp>
        <p:nvSpPr>
          <p:cNvPr id="4" name="Title 3"/>
          <p:cNvSpPr>
            <a:spLocks noGrp="1"/>
          </p:cNvSpPr>
          <p:nvPr>
            <p:ph type="title"/>
          </p:nvPr>
        </p:nvSpPr>
        <p:spPr/>
        <p:txBody>
          <a:bodyPr/>
          <a:lstStyle/>
          <a:p>
            <a:r>
              <a:rPr lang="en-US" dirty="0" smtClean="0"/>
              <a:t>The Relevant Nouns.</a:t>
            </a:r>
            <a:endParaRPr lang="en-US" dirty="0"/>
          </a:p>
        </p:txBody>
      </p:sp>
    </p:spTree>
    <p:extLst>
      <p:ext uri="{BB962C8B-B14F-4D97-AF65-F5344CB8AC3E}">
        <p14:creationId xmlns:p14="http://schemas.microsoft.com/office/powerpoint/2010/main" val="337006241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 y="220662"/>
            <a:ext cx="8229599" cy="1143000"/>
          </a:xfrm>
        </p:spPr>
        <p:txBody>
          <a:bodyPr/>
          <a:lstStyle/>
          <a:p>
            <a:r>
              <a:rPr lang="en-US" b="1" dirty="0" smtClean="0"/>
              <a:t>Demos.</a:t>
            </a:r>
            <a:br>
              <a:rPr lang="en-US" b="1" dirty="0" smtClean="0"/>
            </a:br>
            <a:endParaRPr lang="en-US" dirty="0"/>
          </a:p>
        </p:txBody>
      </p:sp>
      <p:sp>
        <p:nvSpPr>
          <p:cNvPr id="6" name="TextBox 5"/>
          <p:cNvSpPr txBox="1"/>
          <p:nvPr/>
        </p:nvSpPr>
        <p:spPr>
          <a:xfrm>
            <a:off x="350837" y="1897062"/>
            <a:ext cx="6280245" cy="3859518"/>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3200" dirty="0" smtClean="0">
                <a:latin typeface="+mj-lt"/>
              </a:rPr>
              <a:t>Create test plan with parameters</a:t>
            </a:r>
          </a:p>
          <a:p>
            <a:pPr marL="342900" indent="-3429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Bulk entry with grid</a:t>
            </a:r>
          </a:p>
          <a:p>
            <a:pPr marL="342900" indent="-3429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Create shared parameters</a:t>
            </a:r>
          </a:p>
          <a:p>
            <a:pPr marL="342900" indent="-3429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Create shared step</a:t>
            </a:r>
          </a:p>
          <a:p>
            <a:pPr marL="342900" indent="-3429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Open test plan in MTM</a:t>
            </a:r>
          </a:p>
          <a:p>
            <a:pPr marL="342900" indent="-3429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Add test plan from Excel</a:t>
            </a:r>
          </a:p>
          <a:p>
            <a:pPr>
              <a:lnSpc>
                <a:spcPct val="90000"/>
              </a:lnSpc>
              <a:spcAft>
                <a:spcPts val="600"/>
              </a:spcAft>
            </a:pPr>
            <a:endParaRPr lang="en-US" sz="32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77720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
            </a:r>
            <a:r>
              <a:rPr lang="en-US" dirty="0"/>
              <a:t>Using Functional, Exploratory and Acceptance Testing to Release with </a:t>
            </a:r>
            <a:r>
              <a:rPr lang="en-US" dirty="0" smtClean="0"/>
              <a:t>Confidence”</a:t>
            </a:r>
            <a:endParaRPr lang="en-US" dirty="0"/>
          </a:p>
        </p:txBody>
      </p:sp>
    </p:spTree>
    <p:extLst>
      <p:ext uri="{BB962C8B-B14F-4D97-AF65-F5344CB8AC3E}">
        <p14:creationId xmlns:p14="http://schemas.microsoft.com/office/powerpoint/2010/main" val="257151960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ways to run tests.</a:t>
            </a:r>
            <a:endParaRPr lang="en-US" dirty="0"/>
          </a:p>
        </p:txBody>
      </p:sp>
    </p:spTree>
    <p:extLst>
      <p:ext uri="{BB962C8B-B14F-4D97-AF65-F5344CB8AC3E}">
        <p14:creationId xmlns:p14="http://schemas.microsoft.com/office/powerpoint/2010/main" val="172435628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 the web.</a:t>
            </a:r>
            <a:endParaRPr lang="en-US" dirty="0"/>
          </a:p>
        </p:txBody>
      </p:sp>
    </p:spTree>
    <p:extLst>
      <p:ext uri="{BB962C8B-B14F-4D97-AF65-F5344CB8AC3E}">
        <p14:creationId xmlns:p14="http://schemas.microsoft.com/office/powerpoint/2010/main" val="175216873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 Microsoft Test Manager.</a:t>
            </a:r>
            <a:endParaRPr lang="en-US" dirty="0"/>
          </a:p>
        </p:txBody>
      </p:sp>
    </p:spTree>
    <p:extLst>
      <p:ext uri="{BB962C8B-B14F-4D97-AF65-F5344CB8AC3E}">
        <p14:creationId xmlns:p14="http://schemas.microsoft.com/office/powerpoint/2010/main" val="290845653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 y="220662"/>
            <a:ext cx="8229599" cy="1143000"/>
          </a:xfrm>
        </p:spPr>
        <p:txBody>
          <a:bodyPr/>
          <a:lstStyle/>
          <a:p>
            <a:r>
              <a:rPr lang="en-US" b="1" dirty="0" smtClean="0"/>
              <a:t>Demos.</a:t>
            </a:r>
            <a:br>
              <a:rPr lang="en-US" b="1" dirty="0" smtClean="0"/>
            </a:br>
            <a:endParaRPr lang="en-US" dirty="0"/>
          </a:p>
        </p:txBody>
      </p:sp>
      <p:sp>
        <p:nvSpPr>
          <p:cNvPr id="6" name="TextBox 5"/>
          <p:cNvSpPr txBox="1"/>
          <p:nvPr/>
        </p:nvSpPr>
        <p:spPr>
          <a:xfrm>
            <a:off x="350837" y="1897062"/>
            <a:ext cx="9009326" cy="4379660"/>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3200" dirty="0" smtClean="0">
                <a:latin typeface="+mj-lt"/>
              </a:rPr>
              <a:t>Run </a:t>
            </a:r>
            <a:r>
              <a:rPr lang="en-US" sz="3200" dirty="0">
                <a:latin typeface="+mj-lt"/>
              </a:rPr>
              <a:t>some test cases via the web</a:t>
            </a:r>
          </a:p>
          <a:p>
            <a:pPr marL="342900" indent="-342900">
              <a:lnSpc>
                <a:spcPct val="90000"/>
              </a:lnSpc>
              <a:spcAft>
                <a:spcPts val="600"/>
              </a:spcAft>
              <a:buFont typeface="Arial" panose="020B0604020202020204" pitchFamily="34" charset="0"/>
              <a:buChar char="•"/>
            </a:pPr>
            <a:r>
              <a:rPr lang="en-US" sz="3200" dirty="0" smtClean="0">
                <a:latin typeface="+mj-lt"/>
              </a:rPr>
              <a:t>Create </a:t>
            </a:r>
            <a:r>
              <a:rPr lang="en-US" sz="3200" dirty="0">
                <a:latin typeface="+mj-lt"/>
              </a:rPr>
              <a:t>a Bug with comments and an attachment</a:t>
            </a:r>
          </a:p>
          <a:p>
            <a:pPr marL="342900" indent="-342900">
              <a:lnSpc>
                <a:spcPct val="90000"/>
              </a:lnSpc>
              <a:spcAft>
                <a:spcPts val="600"/>
              </a:spcAft>
              <a:buFont typeface="Arial" panose="020B0604020202020204" pitchFamily="34" charset="0"/>
              <a:buChar char="•"/>
            </a:pPr>
            <a:r>
              <a:rPr lang="en-US" sz="3200" dirty="0" smtClean="0">
                <a:latin typeface="+mj-lt"/>
              </a:rPr>
              <a:t>Go </a:t>
            </a:r>
            <a:r>
              <a:rPr lang="en-US" sz="3200" dirty="0">
                <a:latin typeface="+mj-lt"/>
              </a:rPr>
              <a:t>to the Test Plan in MTM and refresh.  </a:t>
            </a:r>
            <a:endParaRPr lang="en-US" sz="3200" dirty="0" smtClean="0">
              <a:latin typeface="+mj-lt"/>
            </a:endParaRPr>
          </a:p>
          <a:p>
            <a:pPr marL="809271" lvl="1" indent="-342900">
              <a:lnSpc>
                <a:spcPct val="90000"/>
              </a:lnSpc>
              <a:spcAft>
                <a:spcPts val="600"/>
              </a:spcAft>
              <a:buFont typeface="Arial" panose="020B0604020202020204" pitchFamily="34" charset="0"/>
              <a:buChar char="•"/>
            </a:pPr>
            <a:r>
              <a:rPr lang="en-US" sz="3200" dirty="0" smtClean="0">
                <a:latin typeface="+mj-lt"/>
              </a:rPr>
              <a:t>View </a:t>
            </a:r>
            <a:r>
              <a:rPr lang="en-US" sz="3200" dirty="0">
                <a:latin typeface="+mj-lt"/>
              </a:rPr>
              <a:t>the status of the test plan.  </a:t>
            </a:r>
            <a:endParaRPr lang="en-US" sz="3200" dirty="0" smtClean="0">
              <a:latin typeface="+mj-lt"/>
            </a:endParaRPr>
          </a:p>
          <a:p>
            <a:pPr marL="809271" lvl="1" indent="-342900">
              <a:lnSpc>
                <a:spcPct val="90000"/>
              </a:lnSpc>
              <a:spcAft>
                <a:spcPts val="600"/>
              </a:spcAft>
              <a:buFont typeface="Arial" panose="020B0604020202020204" pitchFamily="34" charset="0"/>
              <a:buChar char="•"/>
            </a:pPr>
            <a:r>
              <a:rPr lang="en-US" sz="3200" dirty="0" smtClean="0">
                <a:latin typeface="+mj-lt"/>
              </a:rPr>
              <a:t>(</a:t>
            </a:r>
            <a:r>
              <a:rPr lang="en-US" sz="3200" dirty="0">
                <a:latin typeface="+mj-lt"/>
              </a:rPr>
              <a:t>HINT: </a:t>
            </a:r>
            <a:r>
              <a:rPr lang="en-US" sz="3200" dirty="0" smtClean="0">
                <a:latin typeface="+mj-lt"/>
              </a:rPr>
              <a:t>failures</a:t>
            </a:r>
            <a:r>
              <a:rPr lang="en-US" sz="3200" dirty="0">
                <a:latin typeface="+mj-lt"/>
              </a:rPr>
              <a:t>)</a:t>
            </a:r>
          </a:p>
          <a:p>
            <a:pPr marL="342900" indent="-342900">
              <a:lnSpc>
                <a:spcPct val="90000"/>
              </a:lnSpc>
              <a:spcAft>
                <a:spcPts val="600"/>
              </a:spcAft>
              <a:buFont typeface="Arial" panose="020B0604020202020204" pitchFamily="34" charset="0"/>
              <a:buChar char="•"/>
            </a:pPr>
            <a:r>
              <a:rPr lang="en-US" sz="3200" dirty="0" smtClean="0">
                <a:latin typeface="+mj-lt"/>
              </a:rPr>
              <a:t>View </a:t>
            </a:r>
            <a:r>
              <a:rPr lang="en-US" sz="3200" dirty="0">
                <a:latin typeface="+mj-lt"/>
              </a:rPr>
              <a:t>the Test Results in MTM</a:t>
            </a:r>
          </a:p>
          <a:p>
            <a:pPr marL="342900" indent="-342900">
              <a:lnSpc>
                <a:spcPct val="90000"/>
              </a:lnSpc>
              <a:spcAft>
                <a:spcPts val="600"/>
              </a:spcAft>
              <a:buFont typeface="Arial" panose="020B0604020202020204" pitchFamily="34" charset="0"/>
              <a:buChar char="•"/>
            </a:pPr>
            <a:r>
              <a:rPr lang="en-US" sz="3200" dirty="0" smtClean="0">
                <a:latin typeface="+mj-lt"/>
              </a:rPr>
              <a:t>View </a:t>
            </a:r>
            <a:r>
              <a:rPr lang="en-US" sz="3200" dirty="0">
                <a:latin typeface="+mj-lt"/>
              </a:rPr>
              <a:t>the bug in TFS web interface</a:t>
            </a:r>
          </a:p>
          <a:p>
            <a:pPr>
              <a:lnSpc>
                <a:spcPct val="90000"/>
              </a:lnSpc>
              <a:spcAft>
                <a:spcPts val="600"/>
              </a:spcAft>
            </a:pPr>
            <a:endParaRPr lang="en-US" sz="32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23373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478423"/>
          </a:xfrm>
        </p:spPr>
        <p:txBody>
          <a:bodyPr/>
          <a:lstStyle/>
          <a:p>
            <a:r>
              <a:rPr lang="en-US" dirty="0" smtClean="0"/>
              <a:t>Lightweight</a:t>
            </a:r>
          </a:p>
          <a:p>
            <a:endParaRPr lang="en-US" dirty="0"/>
          </a:p>
          <a:p>
            <a:r>
              <a:rPr lang="en-US" dirty="0" smtClean="0"/>
              <a:t>Don’t have to install anything</a:t>
            </a:r>
          </a:p>
          <a:p>
            <a:endParaRPr lang="en-US" dirty="0"/>
          </a:p>
          <a:p>
            <a:r>
              <a:rPr lang="en-US" dirty="0" smtClean="0"/>
              <a:t>Cross-platform</a:t>
            </a:r>
          </a:p>
          <a:p>
            <a:endParaRPr lang="en-US" dirty="0" smtClean="0"/>
          </a:p>
          <a:p>
            <a:r>
              <a:rPr lang="en-US" dirty="0" smtClean="0"/>
              <a:t>Streamlined</a:t>
            </a:r>
          </a:p>
          <a:p>
            <a:endParaRPr lang="en-US" dirty="0"/>
          </a:p>
        </p:txBody>
      </p:sp>
      <p:sp>
        <p:nvSpPr>
          <p:cNvPr id="4" name="Title 3"/>
          <p:cNvSpPr>
            <a:spLocks noGrp="1"/>
          </p:cNvSpPr>
          <p:nvPr>
            <p:ph type="title"/>
          </p:nvPr>
        </p:nvSpPr>
        <p:spPr/>
        <p:txBody>
          <a:bodyPr/>
          <a:lstStyle/>
          <a:p>
            <a:r>
              <a:rPr lang="en-US" dirty="0" smtClean="0"/>
              <a:t>Testing via the web</a:t>
            </a:r>
            <a:endParaRPr lang="en-US" dirty="0"/>
          </a:p>
        </p:txBody>
      </p:sp>
    </p:spTree>
    <p:extLst>
      <p:ext uri="{BB962C8B-B14F-4D97-AF65-F5344CB8AC3E}">
        <p14:creationId xmlns:p14="http://schemas.microsoft.com/office/powerpoint/2010/main" val="63038154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124206"/>
          </a:xfrm>
        </p:spPr>
        <p:txBody>
          <a:bodyPr/>
          <a:lstStyle/>
          <a:p>
            <a:r>
              <a:rPr lang="en-US" dirty="0" smtClean="0"/>
              <a:t>Full-featured</a:t>
            </a:r>
          </a:p>
          <a:p>
            <a:r>
              <a:rPr lang="en-US" dirty="0" smtClean="0"/>
              <a:t>Exploratory Testing</a:t>
            </a:r>
          </a:p>
          <a:p>
            <a:r>
              <a:rPr lang="en-US" dirty="0" smtClean="0"/>
              <a:t>Lightweight automation using Action Recordings</a:t>
            </a:r>
          </a:p>
          <a:p>
            <a:r>
              <a:rPr lang="en-US" dirty="0" smtClean="0"/>
              <a:t>Full automation using Coded UI tests</a:t>
            </a:r>
          </a:p>
          <a:p>
            <a:r>
              <a:rPr lang="en-US" dirty="0" smtClean="0"/>
              <a:t>Highly detailed bugs in TFS</a:t>
            </a:r>
          </a:p>
          <a:p>
            <a:r>
              <a:rPr lang="en-US" dirty="0" smtClean="0"/>
              <a:t>Test Settings</a:t>
            </a:r>
          </a:p>
        </p:txBody>
      </p:sp>
      <p:sp>
        <p:nvSpPr>
          <p:cNvPr id="3" name="Title 2"/>
          <p:cNvSpPr>
            <a:spLocks noGrp="1"/>
          </p:cNvSpPr>
          <p:nvPr>
            <p:ph type="title"/>
          </p:nvPr>
        </p:nvSpPr>
        <p:spPr/>
        <p:txBody>
          <a:bodyPr/>
          <a:lstStyle/>
          <a:p>
            <a:r>
              <a:rPr lang="en-US" dirty="0" smtClean="0"/>
              <a:t>Testing via Microsoft Test Manager</a:t>
            </a:r>
            <a:endParaRPr lang="en-US" dirty="0"/>
          </a:p>
        </p:txBody>
      </p:sp>
    </p:spTree>
    <p:extLst>
      <p:ext uri="{BB962C8B-B14F-4D97-AF65-F5344CB8AC3E}">
        <p14:creationId xmlns:p14="http://schemas.microsoft.com/office/powerpoint/2010/main" val="249120998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Test Settings</a:t>
            </a:r>
            <a:br>
              <a:rPr lang="en-US" dirty="0" smtClean="0"/>
            </a:br>
            <a:r>
              <a:rPr lang="en-US" dirty="0" smtClean="0"/>
              <a:t>let you configure the</a:t>
            </a:r>
            <a:br>
              <a:rPr lang="en-US" dirty="0" smtClean="0"/>
            </a:br>
            <a:r>
              <a:rPr lang="en-US" dirty="0" smtClean="0"/>
              <a:t>diagnostic data that is </a:t>
            </a:r>
            <a:br>
              <a:rPr lang="en-US" dirty="0" smtClean="0"/>
            </a:br>
            <a:r>
              <a:rPr lang="en-US" dirty="0" smtClean="0"/>
              <a:t>captured when tests are run.</a:t>
            </a:r>
            <a:endParaRPr lang="en-US" dirty="0"/>
          </a:p>
        </p:txBody>
      </p:sp>
    </p:spTree>
    <p:extLst>
      <p:ext uri="{BB962C8B-B14F-4D97-AF65-F5344CB8AC3E}">
        <p14:creationId xmlns:p14="http://schemas.microsoft.com/office/powerpoint/2010/main" val="2287107566"/>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smtClean="0"/>
              <a:t>Test Settings: Data &amp; Diagnostics</a:t>
            </a:r>
            <a:endParaRPr lang="en-US" dirty="0"/>
          </a:p>
        </p:txBody>
      </p:sp>
      <p:pic>
        <p:nvPicPr>
          <p:cNvPr id="2050" name="Picture 2" descr="C:\Users\Benjamin\AppData\Local\Temp\SNAGHTMLb5f4eb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237" y="1363662"/>
            <a:ext cx="5970722" cy="546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807713"/>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 y="220662"/>
            <a:ext cx="8229599" cy="1143000"/>
          </a:xfrm>
        </p:spPr>
        <p:txBody>
          <a:bodyPr/>
          <a:lstStyle/>
          <a:p>
            <a:r>
              <a:rPr lang="en-US" b="1" dirty="0" smtClean="0"/>
              <a:t>Demos.</a:t>
            </a:r>
            <a:br>
              <a:rPr lang="en-US" b="1" dirty="0" smtClean="0"/>
            </a:br>
            <a:endParaRPr lang="en-US" dirty="0"/>
          </a:p>
        </p:txBody>
      </p:sp>
      <p:sp>
        <p:nvSpPr>
          <p:cNvPr id="6" name="TextBox 5"/>
          <p:cNvSpPr txBox="1"/>
          <p:nvPr/>
        </p:nvSpPr>
        <p:spPr>
          <a:xfrm>
            <a:off x="350837" y="1897062"/>
            <a:ext cx="7044236" cy="2299091"/>
          </a:xfrm>
          <a:prstGeom prst="rect">
            <a:avLst/>
          </a:prstGeom>
          <a:noFill/>
        </p:spPr>
        <p:txBody>
          <a:bodyPr wrap="non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Run tests with Action Log &amp; Video</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Create Action Recordings</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Create a Bug</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Open bug in TFS with video</a:t>
            </a:r>
          </a:p>
        </p:txBody>
      </p:sp>
    </p:spTree>
    <p:extLst>
      <p:ext uri="{BB962C8B-B14F-4D97-AF65-F5344CB8AC3E}">
        <p14:creationId xmlns:p14="http://schemas.microsoft.com/office/powerpoint/2010/main" val="2245888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801314"/>
          </a:xfrm>
        </p:spPr>
        <p:txBody>
          <a:bodyPr/>
          <a:lstStyle/>
          <a:p>
            <a:r>
              <a:rPr lang="en-US" dirty="0" smtClean="0"/>
              <a:t>Associate Coded UI tests to Test Case</a:t>
            </a:r>
          </a:p>
          <a:p>
            <a:endParaRPr lang="en-US" dirty="0" smtClean="0"/>
          </a:p>
          <a:p>
            <a:r>
              <a:rPr lang="en-US" dirty="0" smtClean="0"/>
              <a:t>Define lab environment</a:t>
            </a:r>
          </a:p>
          <a:p>
            <a:endParaRPr lang="en-US" dirty="0"/>
          </a:p>
          <a:p>
            <a:r>
              <a:rPr lang="en-US" dirty="0" smtClean="0"/>
              <a:t>Create Lab Management Build</a:t>
            </a:r>
          </a:p>
          <a:p>
            <a:endParaRPr lang="en-US" dirty="0"/>
          </a:p>
          <a:p>
            <a:r>
              <a:rPr lang="en-US" dirty="0" smtClean="0"/>
              <a:t>Run Coded UI tests as part of the build</a:t>
            </a:r>
            <a:endParaRPr lang="en-US" dirty="0"/>
          </a:p>
        </p:txBody>
      </p:sp>
      <p:sp>
        <p:nvSpPr>
          <p:cNvPr id="4" name="Title 3"/>
          <p:cNvSpPr>
            <a:spLocks noGrp="1"/>
          </p:cNvSpPr>
          <p:nvPr>
            <p:ph type="title"/>
          </p:nvPr>
        </p:nvSpPr>
        <p:spPr/>
        <p:txBody>
          <a:bodyPr/>
          <a:lstStyle/>
          <a:p>
            <a:r>
              <a:rPr lang="en-US" dirty="0" smtClean="0"/>
              <a:t>Automated build, deploy, test.</a:t>
            </a:r>
            <a:endParaRPr lang="en-US" dirty="0"/>
          </a:p>
        </p:txBody>
      </p:sp>
    </p:spTree>
    <p:extLst>
      <p:ext uri="{BB962C8B-B14F-4D97-AF65-F5344CB8AC3E}">
        <p14:creationId xmlns:p14="http://schemas.microsoft.com/office/powerpoint/2010/main" val="219718174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title, please.)</a:t>
            </a:r>
            <a:endParaRPr lang="en-US" dirty="0"/>
          </a:p>
        </p:txBody>
      </p:sp>
    </p:spTree>
    <p:extLst>
      <p:ext uri="{BB962C8B-B14F-4D97-AF65-F5344CB8AC3E}">
        <p14:creationId xmlns:p14="http://schemas.microsoft.com/office/powerpoint/2010/main" val="294637231"/>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 y="220662"/>
            <a:ext cx="8229599" cy="1143000"/>
          </a:xfrm>
        </p:spPr>
        <p:txBody>
          <a:bodyPr/>
          <a:lstStyle/>
          <a:p>
            <a:r>
              <a:rPr lang="en-US" b="1" dirty="0" smtClean="0"/>
              <a:t>Demos.</a:t>
            </a:r>
            <a:br>
              <a:rPr lang="en-US" b="1" dirty="0" smtClean="0"/>
            </a:br>
            <a:endParaRPr lang="en-US" dirty="0"/>
          </a:p>
        </p:txBody>
      </p:sp>
      <p:sp>
        <p:nvSpPr>
          <p:cNvPr id="6" name="TextBox 5"/>
          <p:cNvSpPr txBox="1"/>
          <p:nvPr/>
        </p:nvSpPr>
        <p:spPr>
          <a:xfrm>
            <a:off x="350837" y="1897062"/>
            <a:ext cx="7388305" cy="2819233"/>
          </a:xfrm>
          <a:prstGeom prst="rect">
            <a:avLst/>
          </a:prstGeom>
          <a:noFill/>
        </p:spPr>
        <p:txBody>
          <a:bodyPr wrap="non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Associate Coded UI test to Test Case</a:t>
            </a:r>
          </a:p>
          <a:p>
            <a:pPr marL="457200" indent="-457200">
              <a:lnSpc>
                <a:spcPct val="90000"/>
              </a:lnSpc>
              <a:spcAft>
                <a:spcPts val="600"/>
              </a:spcAft>
              <a:buFont typeface="Arial" panose="020B0604020202020204" pitchFamily="34" charset="0"/>
              <a:buChar char="•"/>
            </a:pPr>
            <a:endParaRPr lang="en-US" sz="3200" dirty="0" smtClean="0">
              <a:gradFill>
                <a:gsLst>
                  <a:gs pos="2917">
                    <a:schemeClr val="tx1"/>
                  </a:gs>
                  <a:gs pos="30000">
                    <a:schemeClr val="tx1"/>
                  </a:gs>
                </a:gsLst>
                <a:lin ang="5400000" scaled="0"/>
              </a:gradFill>
            </a:endParaRP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Tour of existing lab environment</a:t>
            </a:r>
          </a:p>
          <a:p>
            <a:pPr marL="457200" indent="-457200">
              <a:lnSpc>
                <a:spcPct val="90000"/>
              </a:lnSpc>
              <a:spcAft>
                <a:spcPts val="600"/>
              </a:spcAft>
              <a:buFont typeface="Arial" panose="020B0604020202020204" pitchFamily="34" charset="0"/>
              <a:buChar char="•"/>
            </a:pPr>
            <a:endParaRPr lang="en-US" sz="3200" dirty="0">
              <a:gradFill>
                <a:gsLst>
                  <a:gs pos="2917">
                    <a:schemeClr val="tx1"/>
                  </a:gs>
                  <a:gs pos="30000">
                    <a:schemeClr val="tx1"/>
                  </a:gs>
                </a:gsLst>
                <a:lin ang="5400000" scaled="0"/>
              </a:gradFill>
            </a:endParaRP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Tour of a Lab Management build</a:t>
            </a:r>
          </a:p>
        </p:txBody>
      </p:sp>
    </p:spTree>
    <p:extLst>
      <p:ext uri="{BB962C8B-B14F-4D97-AF65-F5344CB8AC3E}">
        <p14:creationId xmlns:p14="http://schemas.microsoft.com/office/powerpoint/2010/main" val="3094493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know you’ve </a:t>
            </a:r>
            <a:br>
              <a:rPr lang="en-US" dirty="0" smtClean="0"/>
            </a:br>
            <a:r>
              <a:rPr lang="en-US" dirty="0" smtClean="0"/>
              <a:t>tested your app?”</a:t>
            </a:r>
            <a:endParaRPr lang="en-US" dirty="0"/>
          </a:p>
        </p:txBody>
      </p:sp>
    </p:spTree>
    <p:extLst>
      <p:ext uri="{BB962C8B-B14F-4D97-AF65-F5344CB8AC3E}">
        <p14:creationId xmlns:p14="http://schemas.microsoft.com/office/powerpoint/2010/main" val="4020828352"/>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801314"/>
          </a:xfrm>
        </p:spPr>
        <p:txBody>
          <a:bodyPr/>
          <a:lstStyle/>
          <a:p>
            <a:r>
              <a:rPr lang="en-US" dirty="0" smtClean="0"/>
              <a:t>You have a known test plan.</a:t>
            </a:r>
          </a:p>
          <a:p>
            <a:endParaRPr lang="en-US" dirty="0"/>
          </a:p>
          <a:p>
            <a:r>
              <a:rPr lang="en-US" dirty="0" smtClean="0"/>
              <a:t>You have proof that you executed it.</a:t>
            </a:r>
          </a:p>
          <a:p>
            <a:endParaRPr lang="en-US" dirty="0"/>
          </a:p>
          <a:p>
            <a:r>
              <a:rPr lang="en-US" dirty="0" smtClean="0"/>
              <a:t>You have automated tools to help you test faster.</a:t>
            </a:r>
          </a:p>
          <a:p>
            <a:endParaRPr lang="en-US" dirty="0"/>
          </a:p>
          <a:p>
            <a:r>
              <a:rPr lang="en-US" dirty="0" smtClean="0"/>
              <a:t>You have tools to track &amp; fix the defects.</a:t>
            </a:r>
            <a:endParaRPr lang="en-US" dirty="0"/>
          </a:p>
        </p:txBody>
      </p:sp>
      <p:sp>
        <p:nvSpPr>
          <p:cNvPr id="3" name="Title 2"/>
          <p:cNvSpPr>
            <a:spLocks noGrp="1"/>
          </p:cNvSpPr>
          <p:nvPr>
            <p:ph type="title"/>
          </p:nvPr>
        </p:nvSpPr>
        <p:spPr/>
        <p:txBody>
          <a:bodyPr/>
          <a:lstStyle/>
          <a:p>
            <a:r>
              <a:rPr lang="en-US" sz="4800" dirty="0" smtClean="0"/>
              <a:t>“How do you know you’ve tested your app?”</a:t>
            </a:r>
            <a:endParaRPr lang="en-US" dirty="0"/>
          </a:p>
        </p:txBody>
      </p:sp>
    </p:spTree>
    <p:extLst>
      <p:ext uri="{BB962C8B-B14F-4D97-AF65-F5344CB8AC3E}">
        <p14:creationId xmlns:p14="http://schemas.microsoft.com/office/powerpoint/2010/main" val="4032835488"/>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Any last questions?</a:t>
            </a:r>
            <a:endParaRPr lang="en-US" dirty="0"/>
          </a:p>
        </p:txBody>
      </p:sp>
    </p:spTree>
    <p:extLst>
      <p:ext uri="{BB962C8B-B14F-4D97-AF65-F5344CB8AC3E}">
        <p14:creationId xmlns:p14="http://schemas.microsoft.com/office/powerpoint/2010/main" val="3997736189"/>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3" name="Picture 4" descr="bendayLogo"/>
          <p:cNvPicPr>
            <a:picLocks noChangeAspect="1" noChangeArrowheads="1"/>
          </p:cNvPicPr>
          <p:nvPr/>
        </p:nvPicPr>
        <p:blipFill>
          <a:blip r:embed="rId2"/>
          <a:srcRect/>
          <a:stretch>
            <a:fillRect/>
          </a:stretch>
        </p:blipFill>
        <p:spPr bwMode="auto">
          <a:xfrm>
            <a:off x="2865437" y="4254372"/>
            <a:ext cx="6543031" cy="1321188"/>
          </a:xfrm>
          <a:prstGeom prst="rect">
            <a:avLst/>
          </a:prstGeom>
          <a:noFill/>
          <a:ln w="9525">
            <a:noFill/>
            <a:miter lim="800000"/>
            <a:headEnd/>
            <a:tailEnd/>
          </a:ln>
        </p:spPr>
      </p:pic>
      <p:sp>
        <p:nvSpPr>
          <p:cNvPr id="4" name="TextBox 3"/>
          <p:cNvSpPr txBox="1"/>
          <p:nvPr/>
        </p:nvSpPr>
        <p:spPr>
          <a:xfrm>
            <a:off x="3475037" y="5707062"/>
            <a:ext cx="5764014"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smtClean="0">
                <a:gradFill>
                  <a:gsLst>
                    <a:gs pos="2917">
                      <a:schemeClr val="tx1"/>
                    </a:gs>
                    <a:gs pos="30000">
                      <a:schemeClr val="tx1"/>
                    </a:gs>
                  </a:gsLst>
                  <a:lin ang="5400000" scaled="0"/>
                </a:gradFill>
                <a:latin typeface="+mj-lt"/>
              </a:rPr>
              <a:t>www.benday.com | benday@benday.com</a:t>
            </a:r>
          </a:p>
        </p:txBody>
      </p:sp>
    </p:spTree>
    <p:extLst>
      <p:ext uri="{BB962C8B-B14F-4D97-AF65-F5344CB8AC3E}">
        <p14:creationId xmlns:p14="http://schemas.microsoft.com/office/powerpoint/2010/main" val="3171641148"/>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know you’ve </a:t>
            </a:r>
            <a:br>
              <a:rPr lang="en-US" dirty="0" smtClean="0"/>
            </a:br>
            <a:r>
              <a:rPr lang="en-US" dirty="0" smtClean="0"/>
              <a:t>tested your app?”</a:t>
            </a:r>
            <a:endParaRPr lang="en-US" dirty="0"/>
          </a:p>
        </p:txBody>
      </p:sp>
    </p:spTree>
    <p:extLst>
      <p:ext uri="{BB962C8B-B14F-4D97-AF65-F5344CB8AC3E}">
        <p14:creationId xmlns:p14="http://schemas.microsoft.com/office/powerpoint/2010/main" val="358477381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“Kick it over the wall to QA.”</a:t>
            </a:r>
            <a:endParaRPr lang="en-US" dirty="0"/>
          </a:p>
        </p:txBody>
      </p:sp>
    </p:spTree>
    <p:extLst>
      <p:ext uri="{BB962C8B-B14F-4D97-AF65-F5344CB8AC3E}">
        <p14:creationId xmlns:p14="http://schemas.microsoft.com/office/powerpoint/2010/main" val="28548574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the </a:t>
            </a:r>
            <a:br>
              <a:rPr lang="en-US" dirty="0" smtClean="0"/>
            </a:br>
            <a:r>
              <a:rPr lang="en-US" dirty="0" smtClean="0"/>
              <a:t>magical black box school of </a:t>
            </a:r>
            <a:br>
              <a:rPr lang="en-US" dirty="0" smtClean="0"/>
            </a:br>
            <a:r>
              <a:rPr lang="en-US" dirty="0" smtClean="0"/>
              <a:t>software testing.</a:t>
            </a:r>
            <a:endParaRPr lang="en-US" dirty="0"/>
          </a:p>
        </p:txBody>
      </p:sp>
    </p:spTree>
    <p:extLst>
      <p:ext uri="{BB962C8B-B14F-4D97-AF65-F5344CB8AC3E}">
        <p14:creationId xmlns:p14="http://schemas.microsoft.com/office/powerpoint/2010/main" val="417259474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 xsi:nil="true"/>
    <Presentation_x0020_Date xmlns="e36bfbf9-5e42-489c-a259-4c54eb22cb57" xsi:nil="tru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sharepoint/v3"/>
    <ds:schemaRef ds:uri="http://schemas.microsoft.com/office/2006/documentManagement/types"/>
    <ds:schemaRef ds:uri="http://schemas.microsoft.com/office/infopath/2007/PartnerControls"/>
    <ds:schemaRef ds:uri="http://purl.org/dc/dcmitype/"/>
    <ds:schemaRef ds:uri="e36bfbf9-5e42-489c-a259-4c54eb22cb57"/>
    <ds:schemaRef ds:uri="http://schemas.openxmlformats.org/package/2006/metadata/core-properties"/>
    <ds:schemaRef ds:uri="230e9df3-be65-4c73-a93b-d1236ebd677e"/>
    <ds:schemaRef ds:uri="http://purl.org/dc/term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1549</TotalTime>
  <Words>1735</Words>
  <Application>Microsoft Office PowerPoint</Application>
  <PresentationFormat>Custom</PresentationFormat>
  <Paragraphs>214</Paragraphs>
  <Slides>68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Segoe UI</vt:lpstr>
      <vt:lpstr>Segoe UI Light</vt:lpstr>
      <vt:lpstr>Wingdings</vt:lpstr>
      <vt:lpstr>TechEd 2014 Dk Blue</vt:lpstr>
      <vt:lpstr>PowerPoint Presentation</vt:lpstr>
      <vt:lpstr>Using Functional, Exploratory and Acceptance Testing to Release with Confidence</vt:lpstr>
      <vt:lpstr>Benjamin Day</vt:lpstr>
      <vt:lpstr>The title for this talk is long.</vt:lpstr>
      <vt:lpstr>“Using Functional, Exploratory and Acceptance Testing to Release with Confidence”</vt:lpstr>
      <vt:lpstr>(Alternate title, please.)</vt:lpstr>
      <vt:lpstr>“How do you know you’ve  tested your app?”</vt:lpstr>
      <vt:lpstr>“Kick it over the wall to QA.”</vt:lpstr>
      <vt:lpstr>That’s the  magical black box school of  software testing.</vt:lpstr>
      <vt:lpstr>Step 1: Write an app of dubious quality.</vt:lpstr>
      <vt:lpstr>Step 2: Throw said app into the magical  black box of QA.</vt:lpstr>
      <vt:lpstr>Step 3a: Receive bugs.</vt:lpstr>
      <vt:lpstr>Step 3b: (Grrrrrr.)</vt:lpstr>
      <vt:lpstr>Step 4: Fix the bugs.</vt:lpstr>
      <vt:lpstr>Step 5: Chuck the marginally less crummy app back at QA.</vt:lpstr>
      <vt:lpstr>Step 6: More bugs.</vt:lpstr>
      <vt:lpstr>Step 7: Repeat until no more bugs.* </vt:lpstr>
      <vt:lpstr>Step 8: Eventually release the code into the wild where it is then  devoured by wolves used by users who send the actual bugs.</vt:lpstr>
      <vt:lpstr>Sound familiar?</vt:lpstr>
      <vt:lpstr>Why are you getting so many bugs?</vt:lpstr>
      <vt:lpstr>On many teams, QA is an unmeasurable afterthought.</vt:lpstr>
      <vt:lpstr>Delays in dev  “kwality kode”</vt:lpstr>
      <vt:lpstr>“kwality kode”  magical QA</vt:lpstr>
      <vt:lpstr>“We’ve only got 4 minutes to save the world test the app.” -Madonna  </vt:lpstr>
      <vt:lpstr>You scramble to figure out…</vt:lpstr>
      <vt:lpstr>PowerPoint Presentation</vt:lpstr>
      <vt:lpstr>Exploratory testing?</vt:lpstr>
      <vt:lpstr>Did the user acceptance tests get done?</vt:lpstr>
      <vt:lpstr>Did the users even look at this thing?</vt:lpstr>
      <vt:lpstr>Basically,  are we good to go?</vt:lpstr>
      <vt:lpstr>Feeling overwhelmed?</vt:lpstr>
      <vt:lpstr>Stressed out?</vt:lpstr>
      <vt:lpstr>Do you feel confident about  releasing this app?</vt:lpstr>
      <vt:lpstr>It doesn’t have to be this way.</vt:lpstr>
      <vt:lpstr>In a build-test-release cycle that works well, you’ll have…</vt:lpstr>
      <vt:lpstr>Transparency.</vt:lpstr>
      <vt:lpstr>Traceability.</vt:lpstr>
      <vt:lpstr>Team communication.</vt:lpstr>
      <vt:lpstr>When it works…</vt:lpstr>
      <vt:lpstr>The goal: Release your code and know it’s been tested and how.</vt:lpstr>
      <vt:lpstr>Here are the steps to do this with Team Foundation Server &amp;  Microsoft Test Manager.</vt:lpstr>
      <vt:lpstr>Here’s the plan.</vt:lpstr>
      <vt:lpstr>When you get new functionality…</vt:lpstr>
      <vt:lpstr>When you’re ready to test…</vt:lpstr>
      <vt:lpstr>While you’re testing…</vt:lpstr>
      <vt:lpstr>Start automating…</vt:lpstr>
      <vt:lpstr>Demos. </vt:lpstr>
      <vt:lpstr>The Relevant Nouns.</vt:lpstr>
      <vt:lpstr>Demos. </vt:lpstr>
      <vt:lpstr>Two ways to run tests.</vt:lpstr>
      <vt:lpstr>Via the web.</vt:lpstr>
      <vt:lpstr>Via Microsoft Test Manager.</vt:lpstr>
      <vt:lpstr>Demos. </vt:lpstr>
      <vt:lpstr>Testing via the web</vt:lpstr>
      <vt:lpstr>Testing via Microsoft Test Manager</vt:lpstr>
      <vt:lpstr>Test Settings let you configure the diagnostic data that is  captured when tests are run.</vt:lpstr>
      <vt:lpstr>Test Settings: Data &amp; Diagnostics</vt:lpstr>
      <vt:lpstr>Demos. </vt:lpstr>
      <vt:lpstr>Automated build, deploy, test.</vt:lpstr>
      <vt:lpstr>Demos. </vt:lpstr>
      <vt:lpstr>“How do you know you’ve  tested your app?”</vt:lpstr>
      <vt:lpstr>“How do you know you’ve tested your app?”</vt:lpstr>
      <vt:lpstr>Any last questions?</vt:lpstr>
      <vt:lpstr>Thank you.</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2014</dc:subject>
  <dc:creator>Benjamin Day</dc:creator>
  <cp:keywords/>
  <dc:description>Template: Jordan Cayabyab, Artitudes Design
Formatting: 
Audience Type:</dc:description>
  <cp:lastModifiedBy>Benjamin Day</cp:lastModifiedBy>
  <cp:revision>86</cp:revision>
  <dcterms:created xsi:type="dcterms:W3CDTF">2014-05-07T18:55:50Z</dcterms:created>
  <dcterms:modified xsi:type="dcterms:W3CDTF">2014-05-14T15:12:34Z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